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trictFirstAndLastChars="0" embedTrueTypeFonts="1" saveSubsetFonts="1" bookmarkIdSeed="4">
  <p:sldMasterIdLst>
    <p:sldMasterId id="2147483901" r:id="rId1"/>
  </p:sldMasterIdLst>
  <p:notesMasterIdLst>
    <p:notesMasterId r:id="rId13"/>
  </p:notesMasterIdLst>
  <p:handoutMasterIdLst>
    <p:handoutMasterId r:id="rId14"/>
  </p:handoutMasterIdLst>
  <p:sldIdLst>
    <p:sldId id="1722" r:id="rId2"/>
    <p:sldId id="1730" r:id="rId3"/>
    <p:sldId id="1723" r:id="rId4"/>
    <p:sldId id="1729" r:id="rId5"/>
    <p:sldId id="1724" r:id="rId6"/>
    <p:sldId id="1726" r:id="rId7"/>
    <p:sldId id="1731" r:id="rId8"/>
    <p:sldId id="1727" r:id="rId9"/>
    <p:sldId id="1725" r:id="rId10"/>
    <p:sldId id="1732" r:id="rId11"/>
    <p:sldId id="1733" r:id="rId12"/>
  </p:sldIdLst>
  <p:sldSz cx="9144000" cy="6858000" type="screen4x3"/>
  <p:notesSz cx="7099300" cy="10236200"/>
  <p:embeddedFontLst>
    <p:embeddedFont>
      <p:font typeface="B Titr" panose="00000700000000000000" pitchFamily="2" charset="-78"/>
      <p:bold r:id="rId15"/>
    </p:embeddedFont>
    <p:embeddedFont>
      <p:font typeface="Tahoma" panose="020B0604030504040204" pitchFamily="34" charset="0"/>
      <p:regular r:id="rId16"/>
      <p:bold r:id="rId17"/>
    </p:embeddedFont>
    <p:embeddedFont>
      <p:font typeface="Wingdings 3" panose="05040102010807070707" pitchFamily="18" charset="2"/>
      <p:regular r:id="rId18"/>
    </p:embeddedFont>
    <p:embeddedFont>
      <p:font typeface="B Nazanin" panose="00000400000000000000" pitchFamily="2" charset="-78"/>
      <p:regular r:id="rId19"/>
      <p:bold r:id="rId20"/>
    </p:embeddedFont>
    <p:embeddedFont>
      <p:font typeface="Segoe UI Black" panose="020B0A02040204020203" pitchFamily="34" charset="0"/>
      <p:bold r:id="rId21"/>
      <p:boldItalic r:id="rId22"/>
    </p:embeddedFont>
    <p:embeddedFont>
      <p:font typeface="Century Gothic" panose="020B0502020202020204" pitchFamily="34" charset="0"/>
      <p:regular r:id="rId23"/>
      <p:bold r:id="rId24"/>
      <p:italic r:id="rId25"/>
      <p:boldItalic r:id="rId26"/>
    </p:embeddedFont>
  </p:embeddedFontLst>
  <p:defaultTextStyle>
    <a:defPPr>
      <a:defRPr lang="ar-SA"/>
    </a:defPPr>
    <a:lvl1pPr algn="r" rtl="1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sz="3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sz="3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sz="3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sz="3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99"/>
    <a:srgbClr val="CCFFCC"/>
    <a:srgbClr val="CCFF99"/>
    <a:srgbClr val="CCFFFF"/>
    <a:srgbClr val="FFCCCC"/>
    <a:srgbClr val="CCCC00"/>
    <a:srgbClr val="FF9999"/>
    <a:srgbClr val="9999FF"/>
    <a:srgbClr val="CCFF66"/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070" autoAdjust="0"/>
    <p:restoredTop sz="86388" autoAdjust="0"/>
  </p:normalViewPr>
  <p:slideViewPr>
    <p:cSldViewPr>
      <p:cViewPr varScale="1">
        <p:scale>
          <a:sx n="86" d="100"/>
          <a:sy n="86" d="100"/>
        </p:scale>
        <p:origin x="1526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-222" y="14976"/>
    </p:cViewPr>
  </p:sorterViewPr>
  <p:notesViewPr>
    <p:cSldViewPr>
      <p:cViewPr varScale="1">
        <p:scale>
          <a:sx n="32" d="100"/>
          <a:sy n="32" d="100"/>
        </p:scale>
        <p:origin x="-1662" y="-90"/>
      </p:cViewPr>
      <p:guideLst>
        <p:guide orient="horz" pos="3224"/>
        <p:guide pos="22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4.fntdata"/><Relationship Id="rId26" Type="http://schemas.openxmlformats.org/officeDocument/2006/relationships/font" Target="fonts/font12.fntdata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0.fntdata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Relationship Id="rId22" Type="http://schemas.openxmlformats.org/officeDocument/2006/relationships/font" Target="fonts/font8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57" tIns="49528" rIns="99057" bIns="49528" numCol="1" anchor="t" anchorCtr="0" compatLnSpc="1">
            <a:prstTxWarp prst="textNoShape">
              <a:avLst/>
            </a:prstTxWarp>
          </a:bodyPr>
          <a:lstStyle>
            <a:lvl1pPr algn="l" defTabSz="990600" rtl="0" eaLnBrk="0" hangingPunct="0">
              <a:spcBef>
                <a:spcPct val="0"/>
              </a:spcBef>
              <a:buClrTx/>
              <a:buSzTx/>
              <a:buFontTx/>
              <a:buNone/>
              <a:defRPr sz="1300">
                <a:latin typeface="Tahoma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57" tIns="49528" rIns="99057" bIns="49528" numCol="1" anchor="t" anchorCtr="0" compatLnSpc="1">
            <a:prstTxWarp prst="textNoShape">
              <a:avLst/>
            </a:prstTxWarp>
          </a:bodyPr>
          <a:lstStyle>
            <a:lvl1pPr algn="r" defTabSz="990600" rtl="0" eaLnBrk="0" hangingPunct="0">
              <a:spcBef>
                <a:spcPct val="0"/>
              </a:spcBef>
              <a:buClrTx/>
              <a:buSzTx/>
              <a:buFontTx/>
              <a:buNone/>
              <a:defRPr sz="1300">
                <a:latin typeface="Tahoma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8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5025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57" tIns="49528" rIns="99057" bIns="49528" numCol="1" anchor="b" anchorCtr="0" compatLnSpc="1">
            <a:prstTxWarp prst="textNoShape">
              <a:avLst/>
            </a:prstTxWarp>
          </a:bodyPr>
          <a:lstStyle>
            <a:lvl1pPr algn="l" defTabSz="990600" rtl="0" eaLnBrk="0" hangingPunct="0">
              <a:spcBef>
                <a:spcPct val="0"/>
              </a:spcBef>
              <a:buClrTx/>
              <a:buSzTx/>
              <a:buFontTx/>
              <a:buNone/>
              <a:defRPr sz="1300">
                <a:latin typeface="Tahoma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8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5025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57" tIns="49528" rIns="99057" bIns="49528" numCol="1" anchor="b" anchorCtr="0" compatLnSpc="1">
            <a:prstTxWarp prst="textNoShape">
              <a:avLst/>
            </a:prstTxWarp>
          </a:bodyPr>
          <a:lstStyle>
            <a:lvl1pPr algn="r" defTabSz="990600" rtl="0" eaLnBrk="0" hangingPunct="0">
              <a:spcBef>
                <a:spcPct val="0"/>
              </a:spcBef>
              <a:buClrTx/>
              <a:buSzTx/>
              <a:buFontTx/>
              <a:buNone/>
              <a:defRPr sz="1300">
                <a:latin typeface="Tahoma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56926EE-6666-48F7-B03E-2FB7B03FA4F2}" type="slidenum">
              <a:rPr lang="fa-IR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9575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57" tIns="49528" rIns="99057" bIns="49528" numCol="1" anchor="t" anchorCtr="0" compatLnSpc="1">
            <a:prstTxWarp prst="textNoShape">
              <a:avLst/>
            </a:prstTxWarp>
          </a:bodyPr>
          <a:lstStyle>
            <a:lvl1pPr algn="l" defTabSz="990600" rtl="1" eaLnBrk="0" hangingPunct="0">
              <a:spcBef>
                <a:spcPct val="0"/>
              </a:spcBef>
              <a:buClrTx/>
              <a:buSzTx/>
              <a:buFontTx/>
              <a:buNone/>
              <a:defRPr sz="1300">
                <a:latin typeface="Times New Roman" pitchFamily="18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57" tIns="49528" rIns="99057" bIns="49528" numCol="1" anchor="t" anchorCtr="0" compatLnSpc="1">
            <a:prstTxWarp prst="textNoShape">
              <a:avLst/>
            </a:prstTxWarp>
          </a:bodyPr>
          <a:lstStyle>
            <a:lvl1pPr algn="r" defTabSz="990600" rtl="1" eaLnBrk="0" hangingPunct="0">
              <a:spcBef>
                <a:spcPct val="0"/>
              </a:spcBef>
              <a:buClrTx/>
              <a:buSzTx/>
              <a:buFontTx/>
              <a:buNone/>
              <a:defRPr sz="1300">
                <a:latin typeface="Times New Roman" pitchFamily="18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2513"/>
            <a:ext cx="5207000" cy="460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57" tIns="49528" rIns="99057" bIns="4952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5025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57" tIns="49528" rIns="99057" bIns="49528" numCol="1" anchor="b" anchorCtr="0" compatLnSpc="1">
            <a:prstTxWarp prst="textNoShape">
              <a:avLst/>
            </a:prstTxWarp>
          </a:bodyPr>
          <a:lstStyle>
            <a:lvl1pPr algn="l" defTabSz="990600" rtl="1" eaLnBrk="0" hangingPunct="0">
              <a:spcBef>
                <a:spcPct val="0"/>
              </a:spcBef>
              <a:buClrTx/>
              <a:buSzTx/>
              <a:buFontTx/>
              <a:buNone/>
              <a:defRPr sz="1300">
                <a:latin typeface="Times New Roman" pitchFamily="18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5025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57" tIns="49528" rIns="99057" bIns="49528" numCol="1" anchor="b" anchorCtr="0" compatLnSpc="1">
            <a:prstTxWarp prst="textNoShape">
              <a:avLst/>
            </a:prstTxWarp>
          </a:bodyPr>
          <a:lstStyle>
            <a:lvl1pPr algn="r" defTabSz="990600" rtl="1" eaLnBrk="0" hangingPunct="0">
              <a:spcBef>
                <a:spcPct val="0"/>
              </a:spcBef>
              <a:buClrTx/>
              <a:buSzTx/>
              <a:buFontTx/>
              <a:buNone/>
              <a:defRPr sz="1300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4C472657-4255-4894-B75A-B0EC396886BA}" type="slidenum">
              <a:rPr lang="fa-IR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9367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r" rtl="1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png"/><Relationship Id="rId5" Type="http://schemas.openxmlformats.org/officeDocument/2006/relationships/image" Target="../media/image2.gif"/><Relationship Id="rId4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a-DK" dirty="0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pPr>
              <a:defRPr/>
            </a:pPr>
            <a:fld id="{1DD207E4-8ABB-4D89-A976-642D25A7E746}" type="slidenum">
              <a:rPr lang="fa-IR" smtClean="0"/>
              <a:pPr>
                <a:defRPr/>
              </a:pPr>
              <a:t>‹#›</a:t>
            </a:fld>
            <a:endParaRPr lang="da-DK"/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01307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BF69B196-641F-4ECE-AFA4-2CD424C2DA76}" type="slidenum">
              <a:rPr lang="fa-IR" smtClean="0"/>
              <a:pPr>
                <a:defRPr/>
              </a:pPr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777376755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BF69B196-641F-4ECE-AFA4-2CD424C2DA76}" type="slidenum">
              <a:rPr lang="fa-IR" smtClean="0"/>
              <a:pPr>
                <a:defRPr/>
              </a:pPr>
              <a:t>‹#›</a:t>
            </a:fld>
            <a:endParaRPr lang="da-DK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25880073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BF69B196-641F-4ECE-AFA4-2CD424C2DA76}" type="slidenum">
              <a:rPr lang="fa-IR" smtClean="0"/>
              <a:pPr>
                <a:defRPr/>
              </a:pPr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633865152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BF69B196-641F-4ECE-AFA4-2CD424C2DA76}" type="slidenum">
              <a:rPr lang="fa-IR" smtClean="0"/>
              <a:pPr>
                <a:defRPr/>
              </a:pPr>
              <a:t>‹#›</a:t>
            </a:fld>
            <a:endParaRPr lang="da-DK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91215615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BF69B196-641F-4ECE-AFA4-2CD424C2DA76}" type="slidenum">
              <a:rPr lang="fa-IR" smtClean="0"/>
              <a:pPr>
                <a:defRPr/>
              </a:pPr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397747491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4BF516-F342-4B59-A3E3-81C235DD7CDF}" type="slidenum">
              <a:rPr lang="fa-IR" smtClean="0"/>
              <a:pPr>
                <a:defRPr/>
              </a:pPr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0853840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C0E092-6823-42DB-A2C6-E9C6B2240885}" type="slidenum">
              <a:rPr lang="fa-IR" smtClean="0"/>
              <a:pPr>
                <a:defRPr/>
              </a:pPr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1733111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rtl="0">
                <a:defRPr/>
              </a:pPr>
              <a:endParaRPr lang="da-DK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rtl="0">
                <a:defRPr/>
              </a:pPr>
              <a:endParaRPr lang="da-DK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>
                  <a:defRPr/>
                </a:pPr>
                <a:endParaRPr lang="da-DK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>
                  <a:defRPr/>
                </a:pPr>
                <a:endParaRPr lang="da-DK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>
                  <a:defRPr/>
                </a:pPr>
                <a:endParaRPr lang="da-DK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>
                  <a:defRPr/>
                </a:pPr>
                <a:endParaRPr lang="da-DK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>
                  <a:defRPr/>
                </a:pPr>
                <a:endParaRPr lang="da-DK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>
                  <a:defRPr/>
                </a:pPr>
                <a:endParaRPr lang="da-DK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>
                  <a:defRPr/>
                </a:pPr>
                <a:endParaRPr lang="da-DK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>
                  <a:defRPr/>
                </a:pPr>
                <a:endParaRPr lang="da-DK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>
                  <a:defRPr/>
                </a:pPr>
                <a:endParaRPr lang="da-DK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rtl="0">
                  <a:defRPr/>
                </a:pPr>
                <a:endParaRPr lang="da-DK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18" name="Rectangle 21"/>
          <p:cNvSpPr>
            <a:spLocks noChangeArrowheads="1"/>
          </p:cNvSpPr>
          <p:nvPr userDrawn="1"/>
        </p:nvSpPr>
        <p:spPr bwMode="auto">
          <a:xfrm>
            <a:off x="762000" y="6342063"/>
            <a:ext cx="263525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 rtl="0" eaLnBrk="0" hangingPunct="0">
              <a:defRPr/>
            </a:pPr>
            <a:r>
              <a:rPr lang="en-US" sz="1200">
                <a:latin typeface="Times New Roman" pitchFamily="18" charset="0"/>
                <a:cs typeface="Times New Roman" pitchFamily="18" charset="0"/>
              </a:rPr>
              <a:t>Iran University of Science and Technology</a:t>
            </a:r>
          </a:p>
        </p:txBody>
      </p:sp>
      <p:grpSp>
        <p:nvGrpSpPr>
          <p:cNvPr id="19" name="Group 22"/>
          <p:cNvGrpSpPr>
            <a:grpSpLocks/>
          </p:cNvGrpSpPr>
          <p:nvPr userDrawn="1"/>
        </p:nvGrpSpPr>
        <p:grpSpPr bwMode="auto">
          <a:xfrm>
            <a:off x="107950" y="5976938"/>
            <a:ext cx="503238" cy="692150"/>
            <a:chOff x="979" y="1320"/>
            <a:chExt cx="690" cy="978"/>
          </a:xfrm>
        </p:grpSpPr>
        <p:graphicFrame>
          <p:nvGraphicFramePr>
            <p:cNvPr id="20" name="Object 23"/>
            <p:cNvGraphicFramePr>
              <a:graphicFrameLocks noChangeAspect="1"/>
            </p:cNvGraphicFramePr>
            <p:nvPr/>
          </p:nvGraphicFramePr>
          <p:xfrm>
            <a:off x="979" y="1470"/>
            <a:ext cx="690" cy="8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669" name="Photo Editor Photo" r:id="rId3" imgW="1095528" imgH="1314286" progId="">
                    <p:embed/>
                  </p:oleObj>
                </mc:Choice>
                <mc:Fallback>
                  <p:oleObj name="Photo Editor Photo" r:id="rId3" imgW="1095528" imgH="1314286" progId="">
                    <p:embed/>
                    <p:pic>
                      <p:nvPicPr>
                        <p:cNvPr id="0" name="Picture 57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79" y="1470"/>
                          <a:ext cx="690" cy="82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21" name="Picture 24" descr="fireanim"/>
            <p:cNvPicPr>
              <a:picLocks noChangeAspect="1" noChangeArrowheads="1" noCrop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230" y="1320"/>
              <a:ext cx="17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3317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  <a:prstGeom prst="rect">
            <a:avLst/>
          </a:prstGeo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da-DK" dirty="0"/>
              <a:t>Click to edit Master subtitle style</a:t>
            </a:r>
          </a:p>
        </p:txBody>
      </p:sp>
      <p:sp>
        <p:nvSpPr>
          <p:cNvPr id="22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23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 dirty="0"/>
          </a:p>
        </p:txBody>
      </p:sp>
      <p:sp>
        <p:nvSpPr>
          <p:cNvPr id="24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207E4-8ABB-4D89-A976-642D25A7E746}" type="slidenum">
              <a:rPr lang="fa-IR"/>
              <a:pPr>
                <a:defRPr/>
              </a:pPr>
              <a:t>‹#›</a:t>
            </a:fld>
            <a:endParaRPr lang="da-DK"/>
          </a:p>
        </p:txBody>
      </p:sp>
      <p:pic>
        <p:nvPicPr>
          <p:cNvPr id="25" name="Picture 24"/>
          <p:cNvPicPr/>
          <p:nvPr userDrawn="1"/>
        </p:nvPicPr>
        <p:blipFill rotWithShape="1">
          <a:blip r:embed="rId6" cstate="print"/>
          <a:srcRect l="75441" t="28088" r="7942" b="45170"/>
          <a:stretch/>
        </p:blipFill>
        <p:spPr bwMode="auto">
          <a:xfrm>
            <a:off x="8153400" y="6096000"/>
            <a:ext cx="914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>
            <a:lvl1pPr algn="l" rtl="0">
              <a:defRPr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>
            <a:lvl1pPr algn="l" rtl="0"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algn="l" rtl="0"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algn="l" rtl="0"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algn="l" rtl="0"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algn="l" rtl="0"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19C98C-2D22-4C4B-B134-2FF80C8DF618}" type="slidenum">
              <a:rPr lang="fa-IR" smtClean="0"/>
              <a:pPr>
                <a:defRPr/>
              </a:pPr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796909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3B7AD723-1912-4819-A420-D846E2344D97}" type="slidenum">
              <a:rPr lang="fa-IR" smtClean="0"/>
              <a:pPr>
                <a:defRPr/>
              </a:pPr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464699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pPr>
              <a:defRPr/>
            </a:pPr>
            <a:fld id="{584510C7-F958-49D5-93F1-3C67D6E2917B}" type="slidenum">
              <a:rPr lang="fa-IR" smtClean="0"/>
              <a:pPr>
                <a:defRPr/>
              </a:pPr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790545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pPr>
              <a:defRPr/>
            </a:pPr>
            <a:fld id="{53ED68B1-3071-49DC-8A07-C556C0A8A1DC}" type="slidenum">
              <a:rPr lang="fa-IR" smtClean="0"/>
              <a:pPr>
                <a:defRPr/>
              </a:pPr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227796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DED3FE-DB01-471D-91BA-8EFC8A7F2F96}" type="slidenum">
              <a:rPr lang="fa-IR" smtClean="0"/>
              <a:pPr>
                <a:defRPr/>
              </a:pPr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364612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E4AD2B-67E5-472E-A056-CA3F6CBC0926}" type="slidenum">
              <a:rPr lang="fa-IR" smtClean="0"/>
              <a:pPr>
                <a:defRPr/>
              </a:pPr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226088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8E761A-6A74-45EE-AFEB-F16EB3572C44}" type="slidenum">
              <a:rPr lang="fa-IR" smtClean="0"/>
              <a:pPr>
                <a:defRPr/>
              </a:pPr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612966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a-DK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21F9BBA1-B9C6-4FFF-A168-742AEABE2A36}" type="slidenum">
              <a:rPr lang="fa-IR" smtClean="0"/>
              <a:pPr>
                <a:defRPr/>
              </a:pPr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791273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vmlDrawing" Target="../drawings/vmlDrawing1.v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>
              <a:defRPr/>
            </a:pPr>
            <a:fld id="{BF69B196-641F-4ECE-AFA4-2CD424C2DA76}" type="slidenum">
              <a:rPr lang="fa-IR" smtClean="0"/>
              <a:pPr>
                <a:defRPr/>
              </a:pPr>
              <a:t>‹#›</a:t>
            </a:fld>
            <a:endParaRPr lang="da-DK"/>
          </a:p>
        </p:txBody>
      </p:sp>
      <p:grpSp>
        <p:nvGrpSpPr>
          <p:cNvPr id="34" name="Group 22"/>
          <p:cNvGrpSpPr>
            <a:grpSpLocks/>
          </p:cNvGrpSpPr>
          <p:nvPr userDrawn="1"/>
        </p:nvGrpSpPr>
        <p:grpSpPr bwMode="auto">
          <a:xfrm>
            <a:off x="198419" y="11585"/>
            <a:ext cx="503238" cy="687904"/>
            <a:chOff x="12535" y="1320"/>
            <a:chExt cx="690" cy="972"/>
          </a:xfrm>
        </p:grpSpPr>
        <p:graphicFrame>
          <p:nvGraphicFramePr>
            <p:cNvPr id="35" name="Object 2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14832263"/>
                </p:ext>
              </p:extLst>
            </p:nvPr>
          </p:nvGraphicFramePr>
          <p:xfrm>
            <a:off x="12535" y="1464"/>
            <a:ext cx="690" cy="8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903" name="Photo Editor Photo" r:id="rId20" imgW="1095528" imgH="1314286" progId="">
                    <p:embed/>
                  </p:oleObj>
                </mc:Choice>
                <mc:Fallback>
                  <p:oleObj name="Photo Editor Photo" r:id="rId20" imgW="1095528" imgH="1314286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535" y="1464"/>
                          <a:ext cx="690" cy="82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63" name="Picture 24" descr="fireanim"/>
            <p:cNvPicPr>
              <a:picLocks noChangeAspect="1" noChangeArrowheads="1" noCrop="1"/>
            </p:cNvPicPr>
            <p:nvPr/>
          </p:nvPicPr>
          <p:blipFill>
            <a:blip r:embed="rId22" cstate="print"/>
            <a:srcRect/>
            <a:stretch>
              <a:fillRect/>
            </a:stretch>
          </p:blipFill>
          <p:spPr bwMode="auto">
            <a:xfrm>
              <a:off x="12793" y="1320"/>
              <a:ext cx="17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4" name="Rectangle 21"/>
          <p:cNvSpPr>
            <a:spLocks noChangeArrowheads="1"/>
          </p:cNvSpPr>
          <p:nvPr userDrawn="1"/>
        </p:nvSpPr>
        <p:spPr bwMode="auto">
          <a:xfrm>
            <a:off x="726441" y="322238"/>
            <a:ext cx="2779607" cy="161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 rtl="0" eaLnBrk="0" hangingPunct="0">
              <a:defRPr/>
            </a:pPr>
            <a:r>
              <a:rPr lang="en-US" sz="1050" dirty="0">
                <a:solidFill>
                  <a:schemeClr val="bg2">
                    <a:lumMod val="50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Iran University of Science and Technology</a:t>
            </a:r>
          </a:p>
        </p:txBody>
      </p:sp>
    </p:spTree>
    <p:extLst>
      <p:ext uri="{BB962C8B-B14F-4D97-AF65-F5344CB8AC3E}">
        <p14:creationId xmlns:p14="http://schemas.microsoft.com/office/powerpoint/2010/main" val="330268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3" r:id="rId2"/>
    <p:sldLayoutId id="2147483904" r:id="rId3"/>
    <p:sldLayoutId id="2147483905" r:id="rId4"/>
    <p:sldLayoutId id="2147483906" r:id="rId5"/>
    <p:sldLayoutId id="2147483907" r:id="rId6"/>
    <p:sldLayoutId id="2147483908" r:id="rId7"/>
    <p:sldLayoutId id="2147483909" r:id="rId8"/>
    <p:sldLayoutId id="2147483910" r:id="rId9"/>
    <p:sldLayoutId id="2147483911" r:id="rId10"/>
    <p:sldLayoutId id="2147483912" r:id="rId11"/>
    <p:sldLayoutId id="2147483913" r:id="rId12"/>
    <p:sldLayoutId id="2147483914" r:id="rId13"/>
    <p:sldLayoutId id="2147483915" r:id="rId14"/>
    <p:sldLayoutId id="2147483916" r:id="rId15"/>
    <p:sldLayoutId id="2147483917" r:id="rId16"/>
    <p:sldLayoutId id="2147483853" r:id="rId1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Subtitle 2"/>
          <p:cNvSpPr>
            <a:spLocks noGrp="1"/>
          </p:cNvSpPr>
          <p:nvPr>
            <p:ph type="subTitle" idx="1"/>
          </p:nvPr>
        </p:nvSpPr>
        <p:spPr bwMode="auto">
          <a:xfrm>
            <a:off x="914400" y="4495800"/>
            <a:ext cx="7772400" cy="2057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algn="r" rtl="0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+mj-lt"/>
                <a:cs typeface="B Nazanin" pitchFamily="2" charset="-78"/>
              </a:rPr>
              <a:t>Dr. Amirhasan Kakaee</a:t>
            </a:r>
          </a:p>
          <a:p>
            <a:pPr algn="r" rtl="0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+mj-lt"/>
                <a:cs typeface="B Nazanin" pitchFamily="2" charset="-78"/>
              </a:rPr>
              <a:t>Faculty member of Automotive Engineering</a:t>
            </a:r>
          </a:p>
          <a:p>
            <a:pPr algn="r" rtl="0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+mj-lt"/>
                <a:cs typeface="B Nazanin" pitchFamily="2" charset="-78"/>
              </a:rPr>
              <a:t>Iran University of Science and Technology</a:t>
            </a:r>
          </a:p>
          <a:p>
            <a:pPr algn="r" rtl="0"/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+mj-lt"/>
                <a:cs typeface="B Nazanin" pitchFamily="2" charset="-78"/>
              </a:rPr>
              <a:t>17 Feb 2017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D207E4-8ABB-4D89-A976-642D25A7E746}" type="slidenum">
              <a:rPr lang="fa-IR" smtClean="0"/>
              <a:pPr>
                <a:defRPr/>
              </a:pPr>
              <a:t>1</a:t>
            </a:fld>
            <a:endParaRPr lang="da-DK"/>
          </a:p>
        </p:txBody>
      </p:sp>
      <p:sp>
        <p:nvSpPr>
          <p:cNvPr id="2" name="Rectangle 1"/>
          <p:cNvSpPr/>
          <p:nvPr/>
        </p:nvSpPr>
        <p:spPr>
          <a:xfrm>
            <a:off x="1219200" y="1358205"/>
            <a:ext cx="6552028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fa-IR" sz="1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B Titr" panose="00000700000000000000" pitchFamily="2" charset="-78"/>
              </a:rPr>
              <a:t>تحولات پیش رو در زنجیره ارزش افزوده فروش و خدمات پس از فروش </a:t>
            </a:r>
            <a:r>
              <a:rPr lang="fa-IR" sz="1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B Titr" panose="00000700000000000000" pitchFamily="2" charset="-78"/>
              </a:rPr>
              <a:t>ایران</a:t>
            </a:r>
          </a:p>
          <a:p>
            <a:pPr algn="l"/>
            <a:endParaRPr lang="fa-IR" sz="1400" b="1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B Titr" panose="00000700000000000000" pitchFamily="2" charset="-78"/>
            </a:endParaRPr>
          </a:p>
          <a:p>
            <a:pPr algn="l"/>
            <a:endParaRPr lang="fa-IR" sz="1400" b="1" dirty="0" smtClean="0">
              <a:solidFill>
                <a:schemeClr val="accent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B Titr" panose="00000700000000000000" pitchFamily="2" charset="-78"/>
            </a:endParaRPr>
          </a:p>
          <a:p>
            <a:pPr algn="r" rtl="0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Forecasting the Future of Changes in Added Value Chain of Sale and After market sales in Automotive Market of Iran </a:t>
            </a:r>
            <a:endParaRPr lang="fa-IR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24200" y="990600"/>
            <a:ext cx="3048000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200" b="1" dirty="0" smtClean="0"/>
              <a:t>In the name of who learn thinking to us</a:t>
            </a:r>
            <a:endParaRPr lang="fa-IR" sz="1200" b="1" dirty="0"/>
          </a:p>
        </p:txBody>
      </p:sp>
    </p:spTree>
    <p:extLst>
      <p:ext uri="{BB962C8B-B14F-4D97-AF65-F5344CB8AC3E}">
        <p14:creationId xmlns:p14="http://schemas.microsoft.com/office/powerpoint/2010/main" val="978362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Fields of Services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Passenger cars (Sedan, hatchback, SUV, Crossover, Vans, …)</a:t>
            </a:r>
            <a:endParaRPr lang="en-US" dirty="0"/>
          </a:p>
          <a:p>
            <a:r>
              <a:rPr lang="en-US" dirty="0"/>
              <a:t>Pickups</a:t>
            </a:r>
          </a:p>
          <a:p>
            <a:r>
              <a:rPr lang="en-US" dirty="0"/>
              <a:t>Tractors</a:t>
            </a:r>
          </a:p>
          <a:p>
            <a:r>
              <a:rPr lang="en-US" dirty="0"/>
              <a:t>Trucks</a:t>
            </a:r>
          </a:p>
          <a:p>
            <a:r>
              <a:rPr lang="en-US" dirty="0"/>
              <a:t>Other Facilities like Trailers</a:t>
            </a:r>
          </a:p>
          <a:p>
            <a:r>
              <a:rPr lang="en-US" dirty="0" smtClean="0"/>
              <a:t>Motorcycles</a:t>
            </a:r>
          </a:p>
          <a:p>
            <a:r>
              <a:rPr lang="en-US" dirty="0" smtClean="0"/>
              <a:t>Bus</a:t>
            </a:r>
          </a:p>
          <a:p>
            <a:r>
              <a:rPr lang="en-US" dirty="0" smtClean="0"/>
              <a:t>Off-road Vehicles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fa-I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19C98C-2D22-4C4B-B134-2FF80C8DF618}" type="slidenum">
              <a:rPr lang="fa-IR" smtClean="0"/>
              <a:pPr>
                <a:defRPr/>
              </a:pPr>
              <a:t>10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1749925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Finance (Investment) </a:t>
            </a:r>
          </a:p>
          <a:p>
            <a:r>
              <a:rPr lang="en-US" dirty="0" smtClean="0"/>
              <a:t>Equipment</a:t>
            </a:r>
          </a:p>
          <a:p>
            <a:r>
              <a:rPr lang="en-US" dirty="0" smtClean="0"/>
              <a:t>Technology </a:t>
            </a:r>
          </a:p>
          <a:p>
            <a:r>
              <a:rPr lang="en-US" dirty="0" smtClean="0"/>
              <a:t>Knowledge and Skill (Teach and Learn)</a:t>
            </a:r>
          </a:p>
          <a:p>
            <a:r>
              <a:rPr lang="en-US" dirty="0" smtClean="0"/>
              <a:t>Infrastructure (Servers, Telecommunication systems, Road Communication Systems, …)</a:t>
            </a:r>
          </a:p>
          <a:p>
            <a:r>
              <a:rPr lang="en-US" dirty="0" smtClean="0"/>
              <a:t>Financial Institutes and</a:t>
            </a:r>
            <a:r>
              <a:rPr lang="en-US" dirty="0"/>
              <a:t> </a:t>
            </a:r>
            <a:r>
              <a:rPr lang="en-US" dirty="0" smtClean="0"/>
              <a:t>Legislation</a:t>
            </a:r>
          </a:p>
          <a:p>
            <a:r>
              <a:rPr lang="en-US" dirty="0" smtClean="0"/>
              <a:t>Certifications and Certification Bodies</a:t>
            </a:r>
          </a:p>
          <a:p>
            <a:r>
              <a:rPr lang="en-US" dirty="0" smtClean="0"/>
              <a:t>Standards</a:t>
            </a:r>
          </a:p>
          <a:p>
            <a:r>
              <a:rPr lang="en-US" dirty="0" smtClean="0"/>
              <a:t>Measuring and Calibration and Testing Center</a:t>
            </a:r>
          </a:p>
          <a:p>
            <a:endParaRPr lang="fa-I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19C98C-2D22-4C4B-B134-2FF80C8DF618}" type="slidenum">
              <a:rPr lang="fa-IR" smtClean="0"/>
              <a:pPr>
                <a:defRPr/>
              </a:pPr>
              <a:t>11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1836161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Iran Potentials at a Glance</a:t>
            </a:r>
            <a:endParaRPr lang="fa-IR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Percent of Young people (15-29): 31% </a:t>
            </a:r>
          </a:p>
          <a:p>
            <a:r>
              <a:rPr lang="en-US" dirty="0"/>
              <a:t>Percent of graduated and postgraduate people: 10% </a:t>
            </a:r>
          </a:p>
          <a:p>
            <a:r>
              <a:rPr lang="en-US" dirty="0"/>
              <a:t>Access to CIS countries </a:t>
            </a:r>
          </a:p>
          <a:p>
            <a:r>
              <a:rPr lang="en-US" dirty="0"/>
              <a:t>Access to free seas</a:t>
            </a:r>
          </a:p>
          <a:p>
            <a:r>
              <a:rPr lang="en-US" dirty="0"/>
              <a:t>Low cost and reliable energy</a:t>
            </a:r>
          </a:p>
          <a:p>
            <a:r>
              <a:rPr lang="en-US" dirty="0"/>
              <a:t>Low cost and high quality Labor  </a:t>
            </a:r>
          </a:p>
          <a:p>
            <a:endParaRPr lang="fa-I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4510C7-F958-49D5-93F1-3C67D6E2917B}" type="slidenum">
              <a:rPr lang="fa-IR" smtClean="0"/>
              <a:pPr>
                <a:defRPr/>
              </a:pPr>
              <a:t>2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837019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Iran </a:t>
            </a:r>
            <a:r>
              <a:rPr lang="en-US" dirty="0" smtClean="0"/>
              <a:t>Potentials for Sales and After Sales Market </a:t>
            </a:r>
            <a:r>
              <a:rPr lang="en-US" dirty="0" smtClean="0"/>
              <a:t>at a Glance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Population: approx. 80 Million</a:t>
            </a:r>
          </a:p>
          <a:p>
            <a:r>
              <a:rPr lang="en-US" dirty="0" smtClean="0"/>
              <a:t>Car Market capacity: up to 2 Million</a:t>
            </a:r>
          </a:p>
          <a:p>
            <a:r>
              <a:rPr lang="en-US" dirty="0" smtClean="0"/>
              <a:t>Existing Cars: up to 18 Million</a:t>
            </a:r>
          </a:p>
          <a:p>
            <a:r>
              <a:rPr lang="en-US" dirty="0" smtClean="0"/>
              <a:t>Worn out Cars (Approx.): </a:t>
            </a:r>
            <a:r>
              <a:rPr lang="en-US" dirty="0" smtClean="0"/>
              <a:t>&lt; 3 </a:t>
            </a:r>
            <a:r>
              <a:rPr lang="en-US" dirty="0" smtClean="0"/>
              <a:t>Million</a:t>
            </a:r>
          </a:p>
          <a:p>
            <a:r>
              <a:rPr lang="en-US" dirty="0" smtClean="0"/>
              <a:t>Car sales value (Min Approx.): 10 B$</a:t>
            </a:r>
          </a:p>
          <a:p>
            <a:r>
              <a:rPr lang="en-US" dirty="0" smtClean="0"/>
              <a:t>After </a:t>
            </a:r>
            <a:r>
              <a:rPr lang="en-US" dirty="0"/>
              <a:t>Sales value (Min Approx.): </a:t>
            </a:r>
            <a:r>
              <a:rPr lang="en-US" dirty="0" smtClean="0"/>
              <a:t>3 B</a:t>
            </a:r>
            <a:r>
              <a:rPr lang="en-US" dirty="0" smtClean="0"/>
              <a:t>$</a:t>
            </a:r>
          </a:p>
          <a:p>
            <a:r>
              <a:rPr lang="en-US" dirty="0"/>
              <a:t>Existing Motorcycle: &lt;11 Million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fa-IR" dirty="0"/>
          </a:p>
          <a:p>
            <a:endParaRPr lang="en-US" dirty="0" smtClean="0"/>
          </a:p>
          <a:p>
            <a:endParaRPr lang="fa-I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19C98C-2D22-4C4B-B134-2FF80C8DF618}" type="slidenum">
              <a:rPr lang="fa-IR" smtClean="0"/>
              <a:pPr>
                <a:defRPr/>
              </a:pPr>
              <a:t>3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2820087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Role Player in </a:t>
            </a:r>
            <a:r>
              <a:rPr lang="en-US" dirty="0" smtClean="0"/>
              <a:t>Car Market </a:t>
            </a:r>
            <a:endParaRPr lang="fa-IR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IKCO &lt; 50% Number of Iranian Production</a:t>
            </a:r>
          </a:p>
          <a:p>
            <a:r>
              <a:rPr lang="en-US" dirty="0" smtClean="0"/>
              <a:t>SAIPA &lt; 40% </a:t>
            </a:r>
            <a:r>
              <a:rPr lang="en-US" dirty="0"/>
              <a:t>Number of Iranian Production</a:t>
            </a:r>
            <a:endParaRPr lang="en-US" dirty="0" smtClean="0"/>
          </a:p>
          <a:p>
            <a:r>
              <a:rPr lang="en-US" dirty="0" smtClean="0"/>
              <a:t>Other Iranian OEM &lt; 10% </a:t>
            </a:r>
            <a:r>
              <a:rPr lang="en-US" dirty="0"/>
              <a:t>Number of Iranian </a:t>
            </a:r>
            <a:r>
              <a:rPr lang="en-US" dirty="0" smtClean="0"/>
              <a:t>Production</a:t>
            </a:r>
          </a:p>
          <a:p>
            <a:r>
              <a:rPr lang="en-US" dirty="0" smtClean="0"/>
              <a:t>Imported Vehicle Number &lt; 5% Local Production</a:t>
            </a:r>
          </a:p>
          <a:p>
            <a:r>
              <a:rPr lang="en-US" dirty="0"/>
              <a:t>Imported Vehicle </a:t>
            </a:r>
            <a:r>
              <a:rPr lang="en-US" dirty="0" smtClean="0"/>
              <a:t>Value </a:t>
            </a:r>
            <a:r>
              <a:rPr lang="en-US" dirty="0"/>
              <a:t>&lt; </a:t>
            </a:r>
            <a:r>
              <a:rPr lang="en-US" dirty="0" smtClean="0"/>
              <a:t>40% </a:t>
            </a:r>
            <a:r>
              <a:rPr lang="en-US" dirty="0"/>
              <a:t>Local </a:t>
            </a:r>
            <a:r>
              <a:rPr lang="en-US" dirty="0" smtClean="0"/>
              <a:t>Production Value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fa-I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4510C7-F958-49D5-93F1-3C67D6E2917B}" type="slidenum">
              <a:rPr lang="fa-IR" smtClean="0"/>
              <a:pPr>
                <a:defRPr/>
              </a:pPr>
              <a:t>4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491293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Main Role Player in After Market 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ISACO &lt; 15% </a:t>
            </a:r>
          </a:p>
          <a:p>
            <a:r>
              <a:rPr lang="en-US" dirty="0" err="1" smtClean="0"/>
              <a:t>Saipa</a:t>
            </a:r>
            <a:r>
              <a:rPr lang="en-US" dirty="0" smtClean="0"/>
              <a:t> </a:t>
            </a:r>
            <a:r>
              <a:rPr lang="en-US" dirty="0" err="1" smtClean="0"/>
              <a:t>Yadak</a:t>
            </a:r>
            <a:r>
              <a:rPr lang="en-US" dirty="0" smtClean="0"/>
              <a:t> &lt;15%</a:t>
            </a:r>
          </a:p>
          <a:p>
            <a:r>
              <a:rPr lang="en-US" dirty="0" smtClean="0"/>
              <a:t>The Other Official System (Companies) &lt; 15%</a:t>
            </a:r>
          </a:p>
          <a:p>
            <a:r>
              <a:rPr lang="en-US" dirty="0" smtClean="0"/>
              <a:t> The Others (Traditional individual Players)</a:t>
            </a:r>
          </a:p>
          <a:p>
            <a:endParaRPr lang="fa-I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19C98C-2D22-4C4B-B134-2FF80C8DF618}" type="slidenum">
              <a:rPr lang="fa-IR" smtClean="0"/>
              <a:pPr>
                <a:defRPr/>
              </a:pPr>
              <a:t>5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7019139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of Official Repair Service Centers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Central Repair center with main module repair equipment and </a:t>
            </a:r>
            <a:r>
              <a:rPr lang="en-US" dirty="0" smtClean="0"/>
              <a:t>services</a:t>
            </a:r>
          </a:p>
          <a:p>
            <a:pPr lvl="1"/>
            <a:r>
              <a:rPr lang="en-US" dirty="0" smtClean="0"/>
              <a:t>Engine W.S.</a:t>
            </a:r>
          </a:p>
          <a:p>
            <a:pPr lvl="1"/>
            <a:r>
              <a:rPr lang="en-US" dirty="0" smtClean="0"/>
              <a:t>Body W.S.</a:t>
            </a:r>
          </a:p>
          <a:p>
            <a:pPr lvl="1"/>
            <a:r>
              <a:rPr lang="en-US" dirty="0" smtClean="0"/>
              <a:t>Gearbox W.S.</a:t>
            </a:r>
          </a:p>
          <a:p>
            <a:pPr lvl="1"/>
            <a:r>
              <a:rPr lang="en-US" dirty="0" smtClean="0"/>
              <a:t>Suspension and steering system W.S. ….</a:t>
            </a:r>
          </a:p>
          <a:p>
            <a:r>
              <a:rPr lang="en-US" dirty="0" smtClean="0"/>
              <a:t>Car Sale</a:t>
            </a:r>
          </a:p>
          <a:p>
            <a:r>
              <a:rPr lang="en-US" dirty="0" smtClean="0"/>
              <a:t>Spare and Optional Part </a:t>
            </a:r>
            <a:r>
              <a:rPr lang="en-US" dirty="0" smtClean="0"/>
              <a:t>Sales</a:t>
            </a:r>
          </a:p>
          <a:p>
            <a:r>
              <a:rPr lang="en-US" dirty="0" smtClean="0"/>
              <a:t>Other utilities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fa-I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19C98C-2D22-4C4B-B134-2FF80C8DF618}" type="slidenum">
              <a:rPr lang="fa-IR" smtClean="0"/>
              <a:pPr>
                <a:defRPr/>
              </a:pPr>
              <a:t>6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173687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Customer Experience Way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Analyze the product and services</a:t>
            </a:r>
          </a:p>
          <a:p>
            <a:r>
              <a:rPr lang="en-US" dirty="0" smtClean="0"/>
              <a:t>Financial relationship</a:t>
            </a:r>
          </a:p>
          <a:p>
            <a:r>
              <a:rPr lang="en-US" dirty="0" smtClean="0"/>
              <a:t>Buy the product and services (Guaranties and Warranties) </a:t>
            </a:r>
          </a:p>
          <a:p>
            <a:r>
              <a:rPr lang="en-US" dirty="0" smtClean="0"/>
              <a:t>Driving</a:t>
            </a:r>
          </a:p>
          <a:p>
            <a:r>
              <a:rPr lang="en-US" dirty="0" smtClean="0"/>
              <a:t>Communication with the others (Family, Peers, Agents and …)</a:t>
            </a:r>
          </a:p>
          <a:p>
            <a:r>
              <a:rPr lang="en-US" dirty="0" smtClean="0"/>
              <a:t>Maintenance</a:t>
            </a:r>
          </a:p>
          <a:p>
            <a:r>
              <a:rPr lang="en-US" dirty="0" smtClean="0"/>
              <a:t>Repair</a:t>
            </a:r>
          </a:p>
          <a:p>
            <a:r>
              <a:rPr lang="en-US" dirty="0" smtClean="0"/>
              <a:t>Sale or disposal</a:t>
            </a:r>
          </a:p>
          <a:p>
            <a:endParaRPr lang="fa-I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19C98C-2D22-4C4B-B134-2FF80C8DF618}" type="slidenum">
              <a:rPr lang="fa-IR" smtClean="0"/>
              <a:pPr>
                <a:defRPr/>
              </a:pPr>
              <a:t>7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2514997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happen to the after sale market in Iran? 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Increasing old cars. </a:t>
            </a:r>
          </a:p>
          <a:p>
            <a:r>
              <a:rPr lang="en-US" dirty="0" smtClean="0"/>
              <a:t>Increasing diversity of products and services in Ordinary cars</a:t>
            </a:r>
          </a:p>
          <a:p>
            <a:pPr lvl="1"/>
            <a:r>
              <a:rPr lang="en-US" dirty="0" smtClean="0"/>
              <a:t>&gt; 100 Models </a:t>
            </a:r>
          </a:p>
          <a:p>
            <a:pPr lvl="1"/>
            <a:r>
              <a:rPr lang="en-US" dirty="0" smtClean="0"/>
              <a:t>&gt; 10 platforms</a:t>
            </a:r>
          </a:p>
          <a:p>
            <a:pPr lvl="1"/>
            <a:r>
              <a:rPr lang="en-US" dirty="0" smtClean="0"/>
              <a:t>&gt; 20 engine platform</a:t>
            </a:r>
          </a:p>
          <a:p>
            <a:pPr lvl="1"/>
            <a:r>
              <a:rPr lang="en-US" dirty="0" smtClean="0"/>
              <a:t>&gt; 300 varieties</a:t>
            </a:r>
          </a:p>
          <a:p>
            <a:r>
              <a:rPr lang="en-US" dirty="0" smtClean="0"/>
              <a:t>New technologies</a:t>
            </a:r>
          </a:p>
          <a:p>
            <a:pPr lvl="1"/>
            <a:r>
              <a:rPr lang="en-US" dirty="0" smtClean="0"/>
              <a:t>AT, CVT, DCT</a:t>
            </a:r>
          </a:p>
          <a:p>
            <a:pPr lvl="1"/>
            <a:r>
              <a:rPr lang="en-US" dirty="0" smtClean="0"/>
              <a:t>GDI, Diesel, VVT, …</a:t>
            </a:r>
          </a:p>
          <a:p>
            <a:pPr lvl="1"/>
            <a:r>
              <a:rPr lang="en-US" dirty="0" smtClean="0"/>
              <a:t>New Suspension and Steering Systems (Ex. </a:t>
            </a:r>
            <a:r>
              <a:rPr lang="en-US" dirty="0"/>
              <a:t>Electric Steering </a:t>
            </a:r>
            <a:r>
              <a:rPr lang="en-US" dirty="0" smtClean="0"/>
              <a:t>systems)</a:t>
            </a:r>
          </a:p>
          <a:p>
            <a:pPr lvl="1"/>
            <a:r>
              <a:rPr lang="en-US" dirty="0" smtClean="0"/>
              <a:t>New Technology in Body and Color</a:t>
            </a:r>
          </a:p>
          <a:p>
            <a:pPr lvl="1"/>
            <a:r>
              <a:rPr lang="en-US" dirty="0" smtClean="0"/>
              <a:t>New Electrical and Electronical systems</a:t>
            </a:r>
          </a:p>
          <a:p>
            <a:pPr lvl="1"/>
            <a:r>
              <a:rPr lang="en-US" dirty="0" smtClean="0"/>
              <a:t>Entertainment and ITS Systems … </a:t>
            </a: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19C98C-2D22-4C4B-B134-2FF80C8DF618}" type="slidenum">
              <a:rPr lang="fa-IR" smtClean="0"/>
              <a:pPr>
                <a:defRPr/>
              </a:pPr>
              <a:t>8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645626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Necessary New Services in Sales and Aftersales 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CEM (Customer Experience Management)</a:t>
            </a:r>
          </a:p>
          <a:p>
            <a:r>
              <a:rPr lang="en-US" dirty="0" smtClean="0"/>
              <a:t>Connectivity Cars</a:t>
            </a:r>
          </a:p>
          <a:p>
            <a:r>
              <a:rPr lang="en-US" dirty="0" smtClean="0"/>
              <a:t>Navigation System and Self-driving Cars</a:t>
            </a:r>
          </a:p>
          <a:p>
            <a:r>
              <a:rPr lang="en-US" dirty="0" smtClean="0"/>
              <a:t>Road and Vehicles connection</a:t>
            </a:r>
          </a:p>
          <a:p>
            <a:r>
              <a:rPr lang="en-US" dirty="0" smtClean="0"/>
              <a:t>Remote Services (Maintenance, Alarms, Location Identification, and  other Services)</a:t>
            </a:r>
            <a:endParaRPr lang="fa-I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19C98C-2D22-4C4B-B134-2FF80C8DF618}" type="slidenum">
              <a:rPr lang="fa-IR" smtClean="0"/>
              <a:pPr>
                <a:defRPr/>
              </a:pPr>
              <a:t>9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759122712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35621</TotalTime>
  <Words>530</Words>
  <Application>Microsoft Office PowerPoint</Application>
  <PresentationFormat>On-screen Show (4:3)</PresentationFormat>
  <Paragraphs>109</Paragraphs>
  <Slides>11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2" baseType="lpstr">
      <vt:lpstr>Arial</vt:lpstr>
      <vt:lpstr>B Titr</vt:lpstr>
      <vt:lpstr>Tahoma</vt:lpstr>
      <vt:lpstr>Wingdings 3</vt:lpstr>
      <vt:lpstr>B Nazanin</vt:lpstr>
      <vt:lpstr>Wingdings</vt:lpstr>
      <vt:lpstr>Segoe UI Black</vt:lpstr>
      <vt:lpstr>Times New Roman</vt:lpstr>
      <vt:lpstr>Century Gothic</vt:lpstr>
      <vt:lpstr>Wisp</vt:lpstr>
      <vt:lpstr>Photo Editor Photo</vt:lpstr>
      <vt:lpstr>PowerPoint Presentation</vt:lpstr>
      <vt:lpstr>Iran Potentials at a Glance</vt:lpstr>
      <vt:lpstr>Iran Potentials for Sales and After Sales Market at a Glance</vt:lpstr>
      <vt:lpstr>Main Role Player in Car Market </vt:lpstr>
      <vt:lpstr>Main Role Player in After Market </vt:lpstr>
      <vt:lpstr>Structure of Official Repair Service Centers</vt:lpstr>
      <vt:lpstr>Customer Experience Way</vt:lpstr>
      <vt:lpstr>What happen to the after sale market in Iran? </vt:lpstr>
      <vt:lpstr>Necessary New Services in Sales and Aftersales </vt:lpstr>
      <vt:lpstr>Other Fields of Services</vt:lpstr>
      <vt:lpstr>Challenges</vt:lpstr>
    </vt:vector>
  </TitlesOfParts>
  <Company>ATK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MAHDI</dc:creator>
  <cp:lastModifiedBy>amirhasan kakaee</cp:lastModifiedBy>
  <cp:revision>2179</cp:revision>
  <dcterms:created xsi:type="dcterms:W3CDTF">2001-12-08T16:12:15Z</dcterms:created>
  <dcterms:modified xsi:type="dcterms:W3CDTF">2017-02-12T08:54:13Z</dcterms:modified>
</cp:coreProperties>
</file>